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58" r:id="rId6"/>
    <p:sldId id="262" r:id="rId7"/>
    <p:sldId id="261" r:id="rId8"/>
    <p:sldId id="263" r:id="rId9"/>
    <p:sldId id="270" r:id="rId10"/>
    <p:sldId id="264" r:id="rId11"/>
    <p:sldId id="268" r:id="rId12"/>
    <p:sldId id="271" r:id="rId13"/>
    <p:sldId id="269" r:id="rId14"/>
    <p:sldId id="265" r:id="rId15"/>
    <p:sldId id="266"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B65A076-C689-4EB5-BB77-CB2C873492A3}" type="datetimeFigureOut">
              <a:rPr lang="en-US" smtClean="0"/>
              <a:t>5/1/2014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0E4ADF-A5BD-460E-8AFE-B2B7EA81BD8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65A076-C689-4EB5-BB77-CB2C873492A3}" type="datetimeFigureOut">
              <a:rPr lang="en-US" smtClean="0"/>
              <a:t>5/1/2014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65A076-C689-4EB5-BB77-CB2C873492A3}" type="datetimeFigureOut">
              <a:rPr lang="en-US" smtClean="0"/>
              <a:t>5/1/2014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65A076-C689-4EB5-BB77-CB2C873492A3}" type="datetimeFigureOut">
              <a:rPr lang="en-US" smtClean="0"/>
              <a:t>5/1/2014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B65A076-C689-4EB5-BB77-CB2C873492A3}" type="datetimeFigureOut">
              <a:rPr lang="en-US" smtClean="0"/>
              <a:t>5/1/2014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E4ADF-A5BD-460E-8AFE-B2B7EA81BD8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B65A076-C689-4EB5-BB77-CB2C873492A3}" type="datetimeFigureOut">
              <a:rPr lang="en-US" smtClean="0"/>
              <a:t>5/1/2014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B65A076-C689-4EB5-BB77-CB2C873492A3}" type="datetimeFigureOut">
              <a:rPr lang="en-US" smtClean="0"/>
              <a:t>5/1/2014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B65A076-C689-4EB5-BB77-CB2C873492A3}" type="datetimeFigureOut">
              <a:rPr lang="en-US" smtClean="0"/>
              <a:t>5/1/2014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B65A076-C689-4EB5-BB77-CB2C873492A3}" type="datetimeFigureOut">
              <a:rPr lang="en-US" smtClean="0"/>
              <a:t>5/1/2014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0E4ADF-A5BD-460E-8AFE-B2B7EA81BD8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B65A076-C689-4EB5-BB77-CB2C873492A3}" type="datetimeFigureOut">
              <a:rPr lang="en-US" smtClean="0"/>
              <a:t>5/1/2014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B65A076-C689-4EB5-BB77-CB2C873492A3}" type="datetimeFigureOut">
              <a:rPr lang="en-US" smtClean="0"/>
              <a:t>5/1/2014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0E4ADF-A5BD-460E-8AFE-B2B7EA81BD8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65A076-C689-4EB5-BB77-CB2C873492A3}" type="datetimeFigureOut">
              <a:rPr lang="en-US" smtClean="0"/>
              <a:t>5/1/2014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0E4ADF-A5BD-460E-8AFE-B2B7EA81BD8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799" y="2153411"/>
            <a:ext cx="5867401" cy="4704589"/>
          </a:xfrm>
          <a:prstGeom prst="rect">
            <a:avLst/>
          </a:prstGeom>
        </p:spPr>
      </p:pic>
      <p:sp>
        <p:nvSpPr>
          <p:cNvPr id="2" name="Title 1"/>
          <p:cNvSpPr>
            <a:spLocks noGrp="1"/>
          </p:cNvSpPr>
          <p:nvPr>
            <p:ph type="ctrTitle"/>
          </p:nvPr>
        </p:nvSpPr>
        <p:spPr/>
        <p:txBody>
          <a:bodyPr/>
          <a:lstStyle/>
          <a:p>
            <a:r>
              <a:rPr lang="en-US" dirty="0" smtClean="0"/>
              <a:t>Political Parties Emerge and Change, 1796 - 1850</a:t>
            </a:r>
            <a:endParaRPr lang="en-US" dirty="0"/>
          </a:p>
        </p:txBody>
      </p:sp>
      <p:sp>
        <p:nvSpPr>
          <p:cNvPr id="3" name="Subtitle 2"/>
          <p:cNvSpPr>
            <a:spLocks noGrp="1"/>
          </p:cNvSpPr>
          <p:nvPr>
            <p:ph type="subTitle" idx="1"/>
          </p:nvPr>
        </p:nvSpPr>
        <p:spPr/>
        <p:txBody>
          <a:bodyPr/>
          <a:lstStyle/>
          <a:p>
            <a:r>
              <a:rPr lang="en-US" dirty="0" smtClean="0"/>
              <a:t>From Alexander Hamilton to Andrew Jackson to the Untimely Death of the Whigs</a:t>
            </a:r>
            <a:endParaRPr lang="en-US" dirty="0"/>
          </a:p>
        </p:txBody>
      </p:sp>
    </p:spTree>
    <p:extLst>
      <p:ext uri="{BB962C8B-B14F-4D97-AF65-F5344CB8AC3E}">
        <p14:creationId xmlns:p14="http://schemas.microsoft.com/office/powerpoint/2010/main" val="11056229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Andrew Jackson </a:t>
            </a:r>
            <a:endParaRPr lang="en-US" dirty="0"/>
          </a:p>
        </p:txBody>
      </p:sp>
      <p:sp>
        <p:nvSpPr>
          <p:cNvPr id="4" name="Content Placeholder 3"/>
          <p:cNvSpPr>
            <a:spLocks noGrp="1"/>
          </p:cNvSpPr>
          <p:nvPr>
            <p:ph sz="half" idx="1"/>
          </p:nvPr>
        </p:nvSpPr>
        <p:spPr>
          <a:xfrm>
            <a:off x="1066800" y="1295400"/>
            <a:ext cx="4191000" cy="5410200"/>
          </a:xfrm>
        </p:spPr>
        <p:txBody>
          <a:bodyPr>
            <a:normAutofit fontScale="92500" lnSpcReduction="20000"/>
          </a:bodyPr>
          <a:lstStyle/>
          <a:p>
            <a:pPr marL="82296" indent="0">
              <a:buNone/>
            </a:pPr>
            <a:r>
              <a:rPr lang="en-US" dirty="0" smtClean="0"/>
              <a:t>Andrew Jackson would parlay his military victories into political capital.  As the hero of the Battle of New Orleans with a storied history that went back to the Revolutionary War, Jackson appealed to the “common man” as no past president ever had.  He would change the very nature of participatory democracy in America and bring on a new political party system in the United States.</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371600"/>
            <a:ext cx="3657600" cy="2851785"/>
          </a:xfrm>
        </p:spPr>
      </p:pic>
      <p:sp>
        <p:nvSpPr>
          <p:cNvPr id="7" name="Rounded Rectangle 6"/>
          <p:cNvSpPr/>
          <p:nvPr/>
        </p:nvSpPr>
        <p:spPr>
          <a:xfrm>
            <a:off x="5334000" y="4114800"/>
            <a:ext cx="3505200" cy="2438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As a young man, Andrew Jackson had received a beating from a British soldier for refusing to obey his orders during the Revolutionary War.  As a military commander, he loathed the British, and gave them what for at the Battle of New Orleans. </a:t>
            </a:r>
            <a:endParaRPr lang="en-US" dirty="0"/>
          </a:p>
        </p:txBody>
      </p:sp>
    </p:spTree>
    <p:extLst>
      <p:ext uri="{BB962C8B-B14F-4D97-AF65-F5344CB8AC3E}">
        <p14:creationId xmlns:p14="http://schemas.microsoft.com/office/powerpoint/2010/main" val="1309950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Jacksonian Democracy and the Rise of the Common Man in Democracy</a:t>
            </a:r>
            <a:endParaRPr lang="en-US" dirty="0"/>
          </a:p>
        </p:txBody>
      </p:sp>
      <p:sp>
        <p:nvSpPr>
          <p:cNvPr id="4" name="Content Placeholder 3"/>
          <p:cNvSpPr>
            <a:spLocks noGrp="1"/>
          </p:cNvSpPr>
          <p:nvPr>
            <p:ph sz="half" idx="1"/>
          </p:nvPr>
        </p:nvSpPr>
        <p:spPr>
          <a:xfrm>
            <a:off x="838200" y="1524000"/>
            <a:ext cx="5181600" cy="5334000"/>
          </a:xfrm>
        </p:spPr>
        <p:txBody>
          <a:bodyPr>
            <a:normAutofit fontScale="77500" lnSpcReduction="20000"/>
          </a:bodyPr>
          <a:lstStyle/>
          <a:p>
            <a:r>
              <a:rPr lang="en-US" dirty="0" smtClean="0"/>
              <a:t>Andrew Jackson favored “universal white man’s suffrage” – or, the elimination of property requirements to vote.  He was championed by the poor for this reason. </a:t>
            </a:r>
          </a:p>
          <a:p>
            <a:r>
              <a:rPr lang="en-US" dirty="0" smtClean="0"/>
              <a:t>Jackson was openly partisan – he was a Democrat – and he actively campaigned for the Presidency, which no Presidential candidate had ever done before.  (He hated John Quincy Adams and the Whig Henry Clay, who had stolen the Presidency from him in 1824 through what he called “The Corrupt Bargain.”)</a:t>
            </a:r>
          </a:p>
          <a:p>
            <a:r>
              <a:rPr lang="en-US" dirty="0" smtClean="0"/>
              <a:t>Jackson also rewarded his supporters with government jobs whenever he could, believing that “to the victor goes the spoils.”  The “Spoils System” was a very controversial way to hand out government jobs.</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43600" y="1600200"/>
            <a:ext cx="2996946" cy="4343400"/>
          </a:xfrm>
        </p:spPr>
      </p:pic>
    </p:spTree>
    <p:extLst>
      <p:ext uri="{BB962C8B-B14F-4D97-AF65-F5344CB8AC3E}">
        <p14:creationId xmlns:p14="http://schemas.microsoft.com/office/powerpoint/2010/main" val="1401563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“Common” Man VS. The “Elite”</a:t>
            </a:r>
            <a:endParaRPr lang="en-US" dirty="0"/>
          </a:p>
        </p:txBody>
      </p:sp>
      <p:sp>
        <p:nvSpPr>
          <p:cNvPr id="3" name="Content Placeholder 2"/>
          <p:cNvSpPr>
            <a:spLocks noGrp="1"/>
          </p:cNvSpPr>
          <p:nvPr>
            <p:ph sz="half" idx="1"/>
          </p:nvPr>
        </p:nvSpPr>
        <p:spPr>
          <a:xfrm>
            <a:off x="1066800" y="1371600"/>
            <a:ext cx="4114800" cy="5196840"/>
          </a:xfrm>
        </p:spPr>
        <p:txBody>
          <a:bodyPr>
            <a:normAutofit fontScale="85000" lnSpcReduction="10000"/>
          </a:bodyPr>
          <a:lstStyle/>
          <a:p>
            <a:pPr marL="82296" indent="0">
              <a:buNone/>
            </a:pPr>
            <a:r>
              <a:rPr lang="en-US" dirty="0" smtClean="0"/>
              <a:t>Jackson fashioned himself as the friend of the common man, and ran his Presidency as the people’s representative.  He hated the </a:t>
            </a:r>
            <a:r>
              <a:rPr lang="en-US" i="1" u="sng" dirty="0" smtClean="0">
                <a:solidFill>
                  <a:schemeClr val="tx2">
                    <a:lumMod val="75000"/>
                  </a:schemeClr>
                </a:solidFill>
                <a:effectLst>
                  <a:outerShdw blurRad="38100" dist="38100" dir="2700000" algn="tl">
                    <a:srgbClr val="000000">
                      <a:alpha val="43137"/>
                    </a:srgbClr>
                  </a:outerShdw>
                </a:effectLst>
              </a:rPr>
              <a:t>National Bank</a:t>
            </a:r>
            <a:r>
              <a:rPr lang="en-US" dirty="0" smtClean="0"/>
              <a:t>, for example, which he considered a tool of the wealthiest men in America.  If poor, white men favored something, President Andrew Jackson tended to favor that principle to, even if it would do damage to groups like Indians or the elite bankers and industrialists of New England.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69948" y="1524000"/>
            <a:ext cx="3471404" cy="4664075"/>
          </a:xfrm>
        </p:spPr>
      </p:pic>
    </p:spTree>
    <p:extLst>
      <p:ext uri="{BB962C8B-B14F-4D97-AF65-F5344CB8AC3E}">
        <p14:creationId xmlns:p14="http://schemas.microsoft.com/office/powerpoint/2010/main" val="25662063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0715625" cy="6858000"/>
          </a:xfrm>
        </p:spPr>
      </p:pic>
      <p:sp>
        <p:nvSpPr>
          <p:cNvPr id="2" name="Title 1"/>
          <p:cNvSpPr>
            <a:spLocks noGrp="1"/>
          </p:cNvSpPr>
          <p:nvPr>
            <p:ph type="title"/>
          </p:nvPr>
        </p:nvSpPr>
        <p:spPr/>
        <p:txBody>
          <a:bodyPr>
            <a:normAutofit fontScale="90000"/>
          </a:bodyPr>
          <a:lstStyle/>
          <a:p>
            <a:r>
              <a:rPr lang="en-US" dirty="0" smtClean="0"/>
              <a:t>The Cherokee Removal and the Trail of Tears</a:t>
            </a:r>
            <a:endParaRPr lang="en-US" dirty="0"/>
          </a:p>
        </p:txBody>
      </p:sp>
      <p:sp>
        <p:nvSpPr>
          <p:cNvPr id="5" name="Rounded Rectangle 4"/>
          <p:cNvSpPr/>
          <p:nvPr/>
        </p:nvSpPr>
        <p:spPr>
          <a:xfrm>
            <a:off x="381000" y="5146964"/>
            <a:ext cx="8534400" cy="1371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Andrew Jackson was responsible for the removal of the Cherokee Tribe from Georgia.  In typical fashion, he favored the interests of poor white men over anyone else in society.  Even though the Supreme Court ruled that the Cherokee should be allowed to stay in Northern Georgia in their historical homelands, Jackson would not uphold the ruling. </a:t>
            </a:r>
            <a:endParaRPr lang="en-US" dirty="0"/>
          </a:p>
        </p:txBody>
      </p:sp>
    </p:spTree>
    <p:extLst>
      <p:ext uri="{BB962C8B-B14F-4D97-AF65-F5344CB8AC3E}">
        <p14:creationId xmlns:p14="http://schemas.microsoft.com/office/powerpoint/2010/main" val="22591425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Whig Opposition</a:t>
            </a:r>
            <a:endParaRPr lang="en-US" dirty="0"/>
          </a:p>
        </p:txBody>
      </p:sp>
      <p:sp>
        <p:nvSpPr>
          <p:cNvPr id="4" name="Content Placeholder 3"/>
          <p:cNvSpPr>
            <a:spLocks noGrp="1"/>
          </p:cNvSpPr>
          <p:nvPr>
            <p:ph sz="half" idx="1"/>
          </p:nvPr>
        </p:nvSpPr>
        <p:spPr>
          <a:xfrm>
            <a:off x="1066800" y="1371600"/>
            <a:ext cx="4495800" cy="5334000"/>
          </a:xfrm>
        </p:spPr>
        <p:txBody>
          <a:bodyPr>
            <a:normAutofit fontScale="85000" lnSpcReduction="20000"/>
          </a:bodyPr>
          <a:lstStyle/>
          <a:p>
            <a:pPr marL="82296" indent="0">
              <a:buNone/>
            </a:pPr>
            <a:r>
              <a:rPr lang="en-US" dirty="0" smtClean="0"/>
              <a:t>The Whig Party hated Andrew Jackson, for a variety of reasons.  First of all, </a:t>
            </a:r>
            <a:r>
              <a:rPr lang="en-US" i="1" u="sng" dirty="0" smtClean="0">
                <a:solidFill>
                  <a:schemeClr val="tx2">
                    <a:lumMod val="75000"/>
                  </a:schemeClr>
                </a:solidFill>
                <a:effectLst>
                  <a:outerShdw blurRad="38100" dist="38100" dir="2700000" algn="tl">
                    <a:srgbClr val="000000">
                      <a:alpha val="43137"/>
                    </a:srgbClr>
                  </a:outerShdw>
                </a:effectLst>
              </a:rPr>
              <a:t>Andrew Jackson hated and eventually destroyed their beloved Bank of the United States</a:t>
            </a:r>
            <a:r>
              <a:rPr lang="en-US" dirty="0" smtClean="0"/>
              <a:t>.  They also opposed his frequent use of the </a:t>
            </a:r>
            <a:r>
              <a:rPr lang="en-US" i="1" u="sng" dirty="0" smtClean="0">
                <a:solidFill>
                  <a:schemeClr val="tx2">
                    <a:lumMod val="75000"/>
                  </a:schemeClr>
                </a:solidFill>
                <a:effectLst>
                  <a:outerShdw blurRad="38100" dist="38100" dir="2700000" algn="tl">
                    <a:srgbClr val="000000">
                      <a:alpha val="43137"/>
                    </a:srgbClr>
                  </a:outerShdw>
                </a:effectLst>
              </a:rPr>
              <a:t>veto</a:t>
            </a:r>
            <a:r>
              <a:rPr lang="en-US" dirty="0" smtClean="0"/>
              <a:t> over their legislation.  </a:t>
            </a:r>
            <a:r>
              <a:rPr lang="en-US" dirty="0"/>
              <a:t>W</a:t>
            </a:r>
            <a:r>
              <a:rPr lang="en-US" dirty="0" smtClean="0"/>
              <a:t>hile the Whig Party wanted to build bridges, railroads and canals to unify the nation with “internal improvements,” Jackson opposed them with the </a:t>
            </a:r>
            <a:r>
              <a:rPr lang="en-US" i="1" u="sng" dirty="0" smtClean="0">
                <a:solidFill>
                  <a:schemeClr val="tx2">
                    <a:lumMod val="75000"/>
                  </a:schemeClr>
                </a:solidFill>
                <a:effectLst>
                  <a:outerShdw blurRad="38100" dist="38100" dir="2700000" algn="tl">
                    <a:srgbClr val="000000">
                      <a:alpha val="43137"/>
                    </a:srgbClr>
                  </a:outerShdw>
                </a:effectLst>
              </a:rPr>
              <a:t>veto</a:t>
            </a:r>
            <a:r>
              <a:rPr lang="en-US" dirty="0" smtClean="0"/>
              <a:t>.   Worse yet, although a strong nationalist leader personally,  </a:t>
            </a:r>
            <a:r>
              <a:rPr lang="en-US" i="1" u="sng" dirty="0" smtClean="0">
                <a:solidFill>
                  <a:schemeClr val="tx2">
                    <a:lumMod val="75000"/>
                  </a:schemeClr>
                </a:solidFill>
                <a:effectLst>
                  <a:outerShdw blurRad="38100" dist="38100" dir="2700000" algn="tl">
                    <a:srgbClr val="000000">
                      <a:alpha val="43137"/>
                    </a:srgbClr>
                  </a:outerShdw>
                </a:effectLst>
              </a:rPr>
              <a:t>Jackson allowed sectionalism to persist and grow worse under his watch</a:t>
            </a:r>
            <a:r>
              <a:rPr lang="en-US" dirty="0" smtClean="0"/>
              <a:t>.</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63512" y="1524000"/>
            <a:ext cx="3284276" cy="4664075"/>
          </a:xfrm>
        </p:spPr>
      </p:pic>
    </p:spTree>
    <p:extLst>
      <p:ext uri="{BB962C8B-B14F-4D97-AF65-F5344CB8AC3E}">
        <p14:creationId xmlns:p14="http://schemas.microsoft.com/office/powerpoint/2010/main" val="39169103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Woman’s Movement</a:t>
            </a:r>
            <a:endParaRPr lang="en-US" dirty="0"/>
          </a:p>
        </p:txBody>
      </p:sp>
      <p:sp>
        <p:nvSpPr>
          <p:cNvPr id="3" name="Content Placeholder 2"/>
          <p:cNvSpPr>
            <a:spLocks noGrp="1"/>
          </p:cNvSpPr>
          <p:nvPr>
            <p:ph idx="1"/>
          </p:nvPr>
        </p:nvSpPr>
        <p:spPr/>
        <p:txBody>
          <a:bodyPr>
            <a:normAutofit fontScale="92500"/>
          </a:bodyPr>
          <a:lstStyle/>
          <a:p>
            <a:r>
              <a:rPr lang="en-US" dirty="0" smtClean="0"/>
              <a:t>Under Andrew Jackson, more and more “common men” were allowed to participate in democratic elections.  As property requirements were dropped, more men became eligible to vote.</a:t>
            </a:r>
          </a:p>
          <a:p>
            <a:r>
              <a:rPr lang="en-US" dirty="0" smtClean="0"/>
              <a:t>Women, too, began to advocate for suffrage rights during the 1840s.  Having gained political voices in the Abolitionist movement against slavery, many women sought to more actively participate in government. </a:t>
            </a:r>
            <a:endParaRPr lang="en-US" dirty="0"/>
          </a:p>
        </p:txBody>
      </p:sp>
    </p:spTree>
    <p:extLst>
      <p:ext uri="{BB962C8B-B14F-4D97-AF65-F5344CB8AC3E}">
        <p14:creationId xmlns:p14="http://schemas.microsoft.com/office/powerpoint/2010/main" val="13752096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Seneca Falls Convention of 1848</a:t>
            </a:r>
            <a:endParaRPr lang="en-US" dirty="0"/>
          </a:p>
        </p:txBody>
      </p:sp>
      <p:sp>
        <p:nvSpPr>
          <p:cNvPr id="3" name="Content Placeholder 2"/>
          <p:cNvSpPr>
            <a:spLocks noGrp="1"/>
          </p:cNvSpPr>
          <p:nvPr>
            <p:ph sz="half" idx="1"/>
          </p:nvPr>
        </p:nvSpPr>
        <p:spPr>
          <a:xfrm>
            <a:off x="1066800" y="1524000"/>
            <a:ext cx="4026408" cy="5257800"/>
          </a:xfrm>
        </p:spPr>
        <p:txBody>
          <a:bodyPr>
            <a:normAutofit fontScale="77500" lnSpcReduction="20000"/>
          </a:bodyPr>
          <a:lstStyle/>
          <a:p>
            <a:r>
              <a:rPr lang="en-US" dirty="0" smtClean="0"/>
              <a:t>Held in New York in 1848, the </a:t>
            </a:r>
            <a:r>
              <a:rPr lang="en-US" i="1" u="sng" dirty="0" smtClean="0">
                <a:solidFill>
                  <a:schemeClr val="tx2">
                    <a:lumMod val="75000"/>
                  </a:schemeClr>
                </a:solidFill>
                <a:effectLst>
                  <a:outerShdw blurRad="38100" dist="38100" dir="2700000" algn="tl">
                    <a:srgbClr val="000000">
                      <a:alpha val="43137"/>
                    </a:srgbClr>
                  </a:outerShdw>
                </a:effectLst>
              </a:rPr>
              <a:t>Seneca Falls Convention </a:t>
            </a:r>
            <a:r>
              <a:rPr lang="en-US" dirty="0" smtClean="0"/>
              <a:t>was organized by </a:t>
            </a:r>
            <a:r>
              <a:rPr lang="en-US" i="1" u="sng" dirty="0" smtClean="0">
                <a:solidFill>
                  <a:schemeClr val="tx2">
                    <a:lumMod val="75000"/>
                  </a:schemeClr>
                </a:solidFill>
                <a:effectLst>
                  <a:outerShdw blurRad="38100" dist="38100" dir="2700000" algn="tl">
                    <a:srgbClr val="000000">
                      <a:alpha val="43137"/>
                    </a:srgbClr>
                  </a:outerShdw>
                </a:effectLst>
              </a:rPr>
              <a:t>Elizabeth Cady Stanton and </a:t>
            </a:r>
            <a:r>
              <a:rPr lang="en-US" i="1" u="sng" dirty="0" err="1" smtClean="0">
                <a:solidFill>
                  <a:schemeClr val="tx2">
                    <a:lumMod val="75000"/>
                  </a:schemeClr>
                </a:solidFill>
                <a:effectLst>
                  <a:outerShdw blurRad="38100" dist="38100" dir="2700000" algn="tl">
                    <a:srgbClr val="000000">
                      <a:alpha val="43137"/>
                    </a:srgbClr>
                  </a:outerShdw>
                </a:effectLst>
              </a:rPr>
              <a:t>Lucretia</a:t>
            </a:r>
            <a:r>
              <a:rPr lang="en-US" i="1" u="sng" dirty="0" smtClean="0">
                <a:solidFill>
                  <a:schemeClr val="tx2">
                    <a:lumMod val="75000"/>
                  </a:schemeClr>
                </a:solidFill>
                <a:effectLst>
                  <a:outerShdw blurRad="38100" dist="38100" dir="2700000" algn="tl">
                    <a:srgbClr val="000000">
                      <a:alpha val="43137"/>
                    </a:srgbClr>
                  </a:outerShdw>
                </a:effectLst>
              </a:rPr>
              <a:t> Mott</a:t>
            </a:r>
            <a:r>
              <a:rPr lang="en-US" dirty="0" smtClean="0"/>
              <a:t> in 1848.</a:t>
            </a:r>
          </a:p>
          <a:p>
            <a:r>
              <a:rPr lang="en-US" dirty="0" smtClean="0"/>
              <a:t>This was the first time in American history that a group of women had ever formally advocated for the right to vote.  Stanton wrote the </a:t>
            </a:r>
            <a:r>
              <a:rPr lang="en-US" i="1" u="sng" dirty="0" smtClean="0">
                <a:solidFill>
                  <a:schemeClr val="tx2">
                    <a:lumMod val="75000"/>
                  </a:schemeClr>
                </a:solidFill>
                <a:effectLst>
                  <a:outerShdw blurRad="38100" dist="38100" dir="2700000" algn="tl">
                    <a:srgbClr val="000000">
                      <a:alpha val="43137"/>
                    </a:srgbClr>
                  </a:outerShdw>
                </a:effectLst>
              </a:rPr>
              <a:t>Declaration of Sentiments</a:t>
            </a:r>
            <a:r>
              <a:rPr lang="en-US" dirty="0" smtClean="0"/>
              <a:t> in 1848, and in the document, she demanded that women receive suffrage rights.</a:t>
            </a:r>
          </a:p>
          <a:p>
            <a:r>
              <a:rPr lang="en-US" i="1" u="sng" dirty="0" smtClean="0">
                <a:solidFill>
                  <a:schemeClr val="tx2">
                    <a:lumMod val="75000"/>
                  </a:schemeClr>
                </a:solidFill>
                <a:effectLst>
                  <a:outerShdw blurRad="38100" dist="38100" dir="2700000" algn="tl">
                    <a:srgbClr val="000000">
                      <a:alpha val="43137"/>
                    </a:srgbClr>
                  </a:outerShdw>
                </a:effectLst>
              </a:rPr>
              <a:t>Susan B. Anthony </a:t>
            </a:r>
            <a:r>
              <a:rPr lang="en-US" dirty="0" smtClean="0"/>
              <a:t>was another major voice in the cause for woman’s suffrage.</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798" y="990600"/>
            <a:ext cx="3596225" cy="1756156"/>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672580">
            <a:off x="5623736" y="2431473"/>
            <a:ext cx="2960370" cy="4055301"/>
          </a:xfrm>
          <a:prstGeom prst="rect">
            <a:avLst/>
          </a:prstGeom>
        </p:spPr>
      </p:pic>
    </p:spTree>
    <p:extLst>
      <p:ext uri="{BB962C8B-B14F-4D97-AF65-F5344CB8AC3E}">
        <p14:creationId xmlns:p14="http://schemas.microsoft.com/office/powerpoint/2010/main" val="1436936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Dissenters to George Washington’s   </a:t>
            </a:r>
            <a:br>
              <a:rPr lang="en-US" dirty="0" smtClean="0"/>
            </a:br>
            <a:r>
              <a:rPr lang="en-US" dirty="0"/>
              <a:t> </a:t>
            </a:r>
            <a:r>
              <a:rPr lang="en-US" dirty="0" smtClean="0"/>
              <a:t>   and John Adams’ Administrations</a:t>
            </a:r>
            <a:endParaRPr lang="en-US" dirty="0"/>
          </a:p>
        </p:txBody>
      </p:sp>
      <p:sp>
        <p:nvSpPr>
          <p:cNvPr id="4" name="Content Placeholder 3"/>
          <p:cNvSpPr>
            <a:spLocks noGrp="1"/>
          </p:cNvSpPr>
          <p:nvPr>
            <p:ph sz="half" idx="1"/>
          </p:nvPr>
        </p:nvSpPr>
        <p:spPr>
          <a:xfrm>
            <a:off x="1066800" y="1524000"/>
            <a:ext cx="4026408" cy="4663440"/>
          </a:xfrm>
        </p:spPr>
        <p:txBody>
          <a:bodyPr>
            <a:normAutofit fontScale="77500" lnSpcReduction="20000"/>
          </a:bodyPr>
          <a:lstStyle/>
          <a:p>
            <a:pPr marL="82296" indent="0">
              <a:buNone/>
            </a:pPr>
            <a:r>
              <a:rPr lang="en-US" dirty="0" smtClean="0"/>
              <a:t>A rift emerged between Thomas Jefferson and Alexander Hamilton during the end of Washington’s Presidency, and it got worse under President John Adams.  Three major issues caused a partisan divide between rivals in the administration.</a:t>
            </a:r>
          </a:p>
          <a:p>
            <a:pPr marL="82296" indent="0">
              <a:buNone/>
            </a:pPr>
            <a:endParaRPr lang="en-US" dirty="0"/>
          </a:p>
          <a:p>
            <a:pPr marL="82296" indent="0" algn="ctr">
              <a:buNone/>
            </a:pPr>
            <a:r>
              <a:rPr lang="en-US" i="1" dirty="0" smtClean="0">
                <a:solidFill>
                  <a:schemeClr val="tx2">
                    <a:lumMod val="75000"/>
                  </a:schemeClr>
                </a:solidFill>
                <a:effectLst>
                  <a:outerShdw blurRad="38100" dist="38100" dir="2700000" algn="tl">
                    <a:srgbClr val="000000">
                      <a:alpha val="43137"/>
                    </a:srgbClr>
                  </a:outerShdw>
                </a:effectLst>
              </a:rPr>
              <a:t>The Bank of the United States</a:t>
            </a:r>
          </a:p>
          <a:p>
            <a:pPr marL="82296" indent="0" algn="ctr">
              <a:buNone/>
            </a:pPr>
            <a:endParaRPr lang="en-US" i="1" dirty="0" smtClean="0">
              <a:solidFill>
                <a:schemeClr val="tx2">
                  <a:lumMod val="75000"/>
                </a:schemeClr>
              </a:solidFill>
              <a:effectLst>
                <a:outerShdw blurRad="38100" dist="38100" dir="2700000" algn="tl">
                  <a:srgbClr val="000000">
                    <a:alpha val="43137"/>
                  </a:srgbClr>
                </a:outerShdw>
              </a:effectLst>
            </a:endParaRPr>
          </a:p>
          <a:p>
            <a:pPr marL="82296" indent="0" algn="ctr">
              <a:buNone/>
            </a:pPr>
            <a:r>
              <a:rPr lang="en-US" i="1" dirty="0" smtClean="0">
                <a:solidFill>
                  <a:schemeClr val="tx2">
                    <a:lumMod val="75000"/>
                  </a:schemeClr>
                </a:solidFill>
                <a:effectLst>
                  <a:outerShdw blurRad="38100" dist="38100" dir="2700000" algn="tl">
                    <a:srgbClr val="000000">
                      <a:alpha val="43137"/>
                    </a:srgbClr>
                  </a:outerShdw>
                </a:effectLst>
              </a:rPr>
              <a:t>Jay’s Treaty</a:t>
            </a:r>
          </a:p>
          <a:p>
            <a:pPr marL="82296" indent="0" algn="ctr">
              <a:buNone/>
            </a:pPr>
            <a:endParaRPr lang="en-US" i="1" dirty="0" smtClean="0">
              <a:solidFill>
                <a:schemeClr val="tx2">
                  <a:lumMod val="75000"/>
                </a:schemeClr>
              </a:solidFill>
              <a:effectLst>
                <a:outerShdw blurRad="38100" dist="38100" dir="2700000" algn="tl">
                  <a:srgbClr val="000000">
                    <a:alpha val="43137"/>
                  </a:srgbClr>
                </a:outerShdw>
              </a:effectLst>
            </a:endParaRPr>
          </a:p>
          <a:p>
            <a:pPr marL="82296" indent="0" algn="ctr">
              <a:buNone/>
            </a:pPr>
            <a:r>
              <a:rPr lang="en-US" i="1" dirty="0" smtClean="0">
                <a:solidFill>
                  <a:schemeClr val="tx2">
                    <a:lumMod val="75000"/>
                  </a:schemeClr>
                </a:solidFill>
                <a:effectLst>
                  <a:outerShdw blurRad="38100" dist="38100" dir="2700000" algn="tl">
                    <a:srgbClr val="000000">
                      <a:alpha val="43137"/>
                    </a:srgbClr>
                  </a:outerShdw>
                </a:effectLst>
              </a:rPr>
              <a:t>The Quasi-War with France</a:t>
            </a:r>
            <a:endParaRPr lang="en-US" i="1" dirty="0">
              <a:solidFill>
                <a:schemeClr val="tx2">
                  <a:lumMod val="75000"/>
                </a:schemeClr>
              </a:solidFill>
              <a:effectLst>
                <a:outerShdw blurRad="38100" dist="38100" dir="2700000" algn="tl">
                  <a:srgbClr val="000000">
                    <a:alpha val="43137"/>
                  </a:srgbClr>
                </a:outerShdw>
              </a:effectLst>
            </a:endParaRPr>
          </a:p>
        </p:txBody>
      </p:sp>
      <p:sp>
        <p:nvSpPr>
          <p:cNvPr id="5" name="Content Placeholder 4"/>
          <p:cNvSpPr>
            <a:spLocks noGrp="1"/>
          </p:cNvSpPr>
          <p:nvPr>
            <p:ph sz="half" idx="2"/>
          </p:nvPr>
        </p:nvSpPr>
        <p:spPr/>
        <p:txBody>
          <a:bodyPr>
            <a:normAutofit fontScale="77500" lnSpcReduction="20000"/>
          </a:bodyPr>
          <a:lstStyle/>
          <a:p>
            <a:pPr marL="596646" indent="-514350">
              <a:buAutoNum type="arabicPeriod"/>
            </a:pPr>
            <a:r>
              <a:rPr lang="en-US" dirty="0" smtClean="0"/>
              <a:t>After assuming all of the states’ debts, the government empowered the Bank of the United States to set economic policies.  Hamilton liked this; Jefferson did not!</a:t>
            </a:r>
          </a:p>
          <a:p>
            <a:pPr marL="596646" indent="-514350">
              <a:buAutoNum type="arabicPeriod"/>
            </a:pPr>
            <a:r>
              <a:rPr lang="en-US" dirty="0" smtClean="0"/>
              <a:t>Jay’s Treaty with England was viewed as weak, deferential, and pro-English.  </a:t>
            </a:r>
          </a:p>
          <a:p>
            <a:pPr marL="596646" indent="-514350">
              <a:buAutoNum type="arabicPeriod"/>
            </a:pPr>
            <a:r>
              <a:rPr lang="en-US" dirty="0" smtClean="0"/>
              <a:t>During the Quasi-War, some Americans sympathized with France and sought to negotiate with them.</a:t>
            </a:r>
            <a:endParaRPr lang="en-US" dirty="0"/>
          </a:p>
        </p:txBody>
      </p:sp>
    </p:spTree>
    <p:extLst>
      <p:ext uri="{BB962C8B-B14F-4D97-AF65-F5344CB8AC3E}">
        <p14:creationId xmlns:p14="http://schemas.microsoft.com/office/powerpoint/2010/main" val="1645542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Federalist Party</a:t>
            </a:r>
            <a:endParaRPr lang="en-US" dirty="0"/>
          </a:p>
        </p:txBody>
      </p:sp>
      <p:sp>
        <p:nvSpPr>
          <p:cNvPr id="4" name="Content Placeholder 3"/>
          <p:cNvSpPr>
            <a:spLocks noGrp="1"/>
          </p:cNvSpPr>
          <p:nvPr>
            <p:ph sz="half" idx="1"/>
          </p:nvPr>
        </p:nvSpPr>
        <p:spPr>
          <a:xfrm>
            <a:off x="1219200" y="1447800"/>
            <a:ext cx="3974592" cy="4953000"/>
          </a:xfrm>
        </p:spPr>
        <p:txBody>
          <a:bodyPr>
            <a:normAutofit fontScale="85000" lnSpcReduction="20000"/>
          </a:bodyPr>
          <a:lstStyle/>
          <a:p>
            <a:pPr marL="82296" indent="0">
              <a:buNone/>
            </a:pPr>
            <a:r>
              <a:rPr lang="en-US" dirty="0" smtClean="0"/>
              <a:t>The Federalist Party was led by </a:t>
            </a:r>
            <a:r>
              <a:rPr lang="en-US" i="1" dirty="0" smtClean="0">
                <a:solidFill>
                  <a:schemeClr val="tx2">
                    <a:lumMod val="75000"/>
                  </a:schemeClr>
                </a:solidFill>
                <a:effectLst>
                  <a:outerShdw blurRad="38100" dist="38100" dir="2700000" algn="tl">
                    <a:srgbClr val="000000">
                      <a:alpha val="43137"/>
                    </a:srgbClr>
                  </a:outerShdw>
                </a:effectLst>
              </a:rPr>
              <a:t>Alexander Hamilton</a:t>
            </a:r>
            <a:r>
              <a:rPr lang="en-US" dirty="0" smtClean="0"/>
              <a:t>.  John Adams won the Presidency as a Federalist.  They encouraged strong ties with </a:t>
            </a:r>
            <a:r>
              <a:rPr lang="en-US" i="1" u="sng" dirty="0" smtClean="0">
                <a:solidFill>
                  <a:schemeClr val="tx2">
                    <a:lumMod val="75000"/>
                  </a:schemeClr>
                </a:solidFill>
                <a:effectLst>
                  <a:outerShdw blurRad="38100" dist="38100" dir="2700000" algn="tl">
                    <a:srgbClr val="000000">
                      <a:alpha val="43137"/>
                    </a:srgbClr>
                  </a:outerShdw>
                </a:effectLst>
              </a:rPr>
              <a:t>England</a:t>
            </a:r>
            <a:r>
              <a:rPr lang="en-US" dirty="0" smtClean="0"/>
              <a:t>, not France.  They were in favor of a </a:t>
            </a:r>
            <a:r>
              <a:rPr lang="en-US" i="1" u="sng" dirty="0" smtClean="0">
                <a:solidFill>
                  <a:schemeClr val="tx2">
                    <a:lumMod val="75000"/>
                  </a:schemeClr>
                </a:solidFill>
                <a:effectLst>
                  <a:outerShdw blurRad="38100" dist="38100" dir="2700000" algn="tl">
                    <a:srgbClr val="000000">
                      <a:alpha val="43137"/>
                    </a:srgbClr>
                  </a:outerShdw>
                </a:effectLst>
              </a:rPr>
              <a:t>strong national government</a:t>
            </a:r>
            <a:r>
              <a:rPr lang="en-US" dirty="0" smtClean="0"/>
              <a:t>.  They wanted the government to promote both </a:t>
            </a:r>
            <a:r>
              <a:rPr lang="en-US" i="1" u="sng" dirty="0" smtClean="0">
                <a:solidFill>
                  <a:schemeClr val="tx2">
                    <a:lumMod val="75000"/>
                  </a:schemeClr>
                </a:solidFill>
                <a:effectLst>
                  <a:outerShdw blurRad="38100" dist="38100" dir="2700000" algn="tl">
                    <a:srgbClr val="000000">
                      <a:alpha val="43137"/>
                    </a:srgbClr>
                  </a:outerShdw>
                </a:effectLst>
              </a:rPr>
              <a:t>industry and commerce </a:t>
            </a:r>
            <a:r>
              <a:rPr lang="en-US" dirty="0" smtClean="0"/>
              <a:t>to the greatest degree possible.   In general, the Federalists were supported by bankers, businessmen, and the citizens of </a:t>
            </a:r>
            <a:r>
              <a:rPr lang="en-US" i="1" u="sng" dirty="0" smtClean="0">
                <a:solidFill>
                  <a:schemeClr val="tx2">
                    <a:lumMod val="75000"/>
                  </a:schemeClr>
                </a:solidFill>
                <a:effectLst>
                  <a:outerShdw blurRad="38100" dist="38100" dir="2700000" algn="tl">
                    <a:srgbClr val="000000">
                      <a:alpha val="43137"/>
                    </a:srgbClr>
                  </a:outerShdw>
                </a:effectLst>
              </a:rPr>
              <a:t>New England.</a:t>
            </a:r>
            <a:endParaRPr lang="en-US" i="1" u="sng" dirty="0">
              <a:solidFill>
                <a:schemeClr val="tx2">
                  <a:lumMod val="75000"/>
                </a:schemeClr>
              </a:solidFill>
              <a:effectLst>
                <a:outerShdw blurRad="38100" dist="38100" dir="2700000" algn="tl">
                  <a:srgbClr val="000000">
                    <a:alpha val="43137"/>
                  </a:srgbClr>
                </a:outerShdw>
              </a:effectLst>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4000" y="1371600"/>
            <a:ext cx="3535072" cy="4664075"/>
          </a:xfrm>
        </p:spPr>
      </p:pic>
    </p:spTree>
    <p:extLst>
      <p:ext uri="{BB962C8B-B14F-4D97-AF65-F5344CB8AC3E}">
        <p14:creationId xmlns:p14="http://schemas.microsoft.com/office/powerpoint/2010/main" val="637203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Democratic-Republicans</a:t>
            </a:r>
            <a:endParaRPr lang="en-US" dirty="0"/>
          </a:p>
        </p:txBody>
      </p:sp>
      <p:sp>
        <p:nvSpPr>
          <p:cNvPr id="4" name="Content Placeholder 3"/>
          <p:cNvSpPr>
            <a:spLocks noGrp="1"/>
          </p:cNvSpPr>
          <p:nvPr>
            <p:ph sz="half" idx="1"/>
          </p:nvPr>
        </p:nvSpPr>
        <p:spPr>
          <a:xfrm>
            <a:off x="1143000" y="1295400"/>
            <a:ext cx="4114800" cy="5410200"/>
          </a:xfrm>
        </p:spPr>
        <p:txBody>
          <a:bodyPr>
            <a:normAutofit fontScale="85000" lnSpcReduction="10000"/>
          </a:bodyPr>
          <a:lstStyle/>
          <a:p>
            <a:pPr marL="82296" indent="0">
              <a:buNone/>
            </a:pPr>
            <a:r>
              <a:rPr lang="en-US" i="1" u="sng" dirty="0" smtClean="0">
                <a:solidFill>
                  <a:schemeClr val="tx2">
                    <a:lumMod val="75000"/>
                  </a:schemeClr>
                </a:solidFill>
                <a:effectLst>
                  <a:outerShdw blurRad="38100" dist="38100" dir="2700000" algn="tl">
                    <a:srgbClr val="000000">
                      <a:alpha val="43137"/>
                    </a:srgbClr>
                  </a:outerShdw>
                </a:effectLst>
              </a:rPr>
              <a:t>Thomas Jefferson </a:t>
            </a:r>
            <a:r>
              <a:rPr lang="en-US" dirty="0" smtClean="0"/>
              <a:t>was the standard bearer for the Democratic-Republicans.   His party was </a:t>
            </a:r>
            <a:r>
              <a:rPr lang="en-US" i="1" u="sng" dirty="0" smtClean="0">
                <a:solidFill>
                  <a:schemeClr val="tx2">
                    <a:lumMod val="75000"/>
                  </a:schemeClr>
                </a:solidFill>
                <a:effectLst>
                  <a:outerShdw blurRad="38100" dist="38100" dir="2700000" algn="tl">
                    <a:srgbClr val="000000">
                      <a:alpha val="43137"/>
                    </a:srgbClr>
                  </a:outerShdw>
                </a:effectLst>
              </a:rPr>
              <a:t>pro-France</a:t>
            </a:r>
            <a:r>
              <a:rPr lang="en-US" dirty="0" smtClean="0"/>
              <a:t> when it came to diplomatic relations.  He favored a </a:t>
            </a:r>
            <a:r>
              <a:rPr lang="en-US" i="1" u="sng" dirty="0" smtClean="0">
                <a:solidFill>
                  <a:schemeClr val="tx2">
                    <a:lumMod val="75000"/>
                  </a:schemeClr>
                </a:solidFill>
                <a:effectLst>
                  <a:outerShdw blurRad="38100" dist="38100" dir="2700000" algn="tl">
                    <a:srgbClr val="000000">
                      <a:alpha val="43137"/>
                    </a:srgbClr>
                  </a:outerShdw>
                </a:effectLst>
              </a:rPr>
              <a:t>weaker national government</a:t>
            </a:r>
            <a:r>
              <a:rPr lang="en-US" dirty="0" smtClean="0"/>
              <a:t>, which left more power to the states.  Democratic-Republicans favored </a:t>
            </a:r>
            <a:r>
              <a:rPr lang="en-US" i="1" u="sng" dirty="0" smtClean="0">
                <a:solidFill>
                  <a:schemeClr val="tx2">
                    <a:lumMod val="75000"/>
                  </a:schemeClr>
                </a:solidFill>
                <a:effectLst>
                  <a:outerShdw blurRad="38100" dist="38100" dir="2700000" algn="tl">
                    <a:srgbClr val="000000">
                      <a:alpha val="43137"/>
                    </a:srgbClr>
                  </a:outerShdw>
                </a:effectLst>
              </a:rPr>
              <a:t>agriculture</a:t>
            </a:r>
            <a:r>
              <a:rPr lang="en-US" dirty="0" smtClean="0"/>
              <a:t> and viewed </a:t>
            </a:r>
            <a:r>
              <a:rPr lang="en-US" i="1" u="sng" dirty="0" smtClean="0">
                <a:solidFill>
                  <a:schemeClr val="tx2">
                    <a:lumMod val="75000"/>
                  </a:schemeClr>
                </a:solidFill>
                <a:effectLst>
                  <a:outerShdw blurRad="38100" dist="38100" dir="2700000" algn="tl">
                    <a:srgbClr val="000000">
                      <a:alpha val="43137"/>
                    </a:srgbClr>
                  </a:outerShdw>
                </a:effectLst>
              </a:rPr>
              <a:t>agrarian interests </a:t>
            </a:r>
            <a:r>
              <a:rPr lang="en-US" dirty="0" smtClean="0"/>
              <a:t>as most important to the nation.  They were supported mostly by small farmers and artisans in the </a:t>
            </a:r>
            <a:r>
              <a:rPr lang="en-US" i="1" u="sng" dirty="0" smtClean="0">
                <a:solidFill>
                  <a:schemeClr val="tx2">
                    <a:lumMod val="75000"/>
                  </a:schemeClr>
                </a:solidFill>
                <a:effectLst>
                  <a:outerShdw blurRad="38100" dist="38100" dir="2700000" algn="tl">
                    <a:srgbClr val="000000">
                      <a:alpha val="43137"/>
                    </a:srgbClr>
                  </a:outerShdw>
                </a:effectLst>
              </a:rPr>
              <a:t>South</a:t>
            </a:r>
            <a:r>
              <a:rPr lang="en-US" dirty="0" smtClean="0"/>
              <a:t> and on the </a:t>
            </a:r>
            <a:r>
              <a:rPr lang="en-US" i="1" u="sng" dirty="0" smtClean="0">
                <a:solidFill>
                  <a:schemeClr val="tx2">
                    <a:lumMod val="75000"/>
                  </a:schemeClr>
                </a:solidFill>
                <a:effectLst>
                  <a:outerShdw blurRad="38100" dist="38100" dir="2700000" algn="tl">
                    <a:srgbClr val="000000">
                      <a:alpha val="43137"/>
                    </a:srgbClr>
                  </a:outerShdw>
                </a:effectLst>
              </a:rPr>
              <a:t>frontier</a:t>
            </a:r>
            <a:r>
              <a:rPr lang="en-US" dirty="0" smtClean="0"/>
              <a:t> – in the emerging </a:t>
            </a:r>
            <a:r>
              <a:rPr lang="en-US" i="1" u="sng" dirty="0" smtClean="0">
                <a:solidFill>
                  <a:schemeClr val="tx2">
                    <a:lumMod val="75000"/>
                  </a:schemeClr>
                </a:solidFill>
                <a:effectLst>
                  <a:outerShdw blurRad="38100" dist="38100" dir="2700000" algn="tl">
                    <a:srgbClr val="000000">
                      <a:alpha val="43137"/>
                    </a:srgbClr>
                  </a:outerShdw>
                </a:effectLst>
              </a:rPr>
              <a:t>West.</a:t>
            </a:r>
            <a:endParaRPr lang="en-US" i="1" u="sng" dirty="0">
              <a:solidFill>
                <a:schemeClr val="tx2">
                  <a:lumMod val="75000"/>
                </a:schemeClr>
              </a:solidFill>
              <a:effectLst>
                <a:outerShdw blurRad="38100" dist="38100" dir="2700000" algn="tl">
                  <a:srgbClr val="000000">
                    <a:alpha val="43137"/>
                  </a:srgbClr>
                </a:outerShdw>
              </a:effectLst>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679765"/>
            <a:ext cx="3657600" cy="4352544"/>
          </a:xfrm>
        </p:spPr>
      </p:pic>
    </p:spTree>
    <p:extLst>
      <p:ext uri="{BB962C8B-B14F-4D97-AF65-F5344CB8AC3E}">
        <p14:creationId xmlns:p14="http://schemas.microsoft.com/office/powerpoint/2010/main" val="15279457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Election of 1800</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In the </a:t>
            </a:r>
            <a:r>
              <a:rPr lang="en-US" i="1" u="sng" dirty="0" smtClean="0">
                <a:solidFill>
                  <a:schemeClr val="tx2">
                    <a:lumMod val="75000"/>
                  </a:schemeClr>
                </a:solidFill>
                <a:effectLst>
                  <a:outerShdw blurRad="38100" dist="38100" dir="2700000" algn="tl">
                    <a:srgbClr val="000000">
                      <a:alpha val="43137"/>
                    </a:srgbClr>
                  </a:outerShdw>
                </a:effectLst>
              </a:rPr>
              <a:t>Election of 1800</a:t>
            </a:r>
            <a:r>
              <a:rPr lang="en-US" dirty="0" smtClean="0"/>
              <a:t>, Thomas Jefferson ran against John Adams, who stood for re-election. </a:t>
            </a:r>
          </a:p>
          <a:p>
            <a:r>
              <a:rPr lang="en-US" dirty="0" smtClean="0"/>
              <a:t>Adams had supported the clearly unconstitutional Alien and Sedition Acts, which violated the First Amendment.</a:t>
            </a:r>
          </a:p>
          <a:p>
            <a:r>
              <a:rPr lang="en-US" i="1" u="sng" dirty="0" smtClean="0">
                <a:solidFill>
                  <a:schemeClr val="tx2">
                    <a:lumMod val="75000"/>
                  </a:schemeClr>
                </a:solidFill>
                <a:effectLst>
                  <a:outerShdw blurRad="38100" dist="38100" dir="2700000" algn="tl">
                    <a:srgbClr val="000000">
                      <a:alpha val="43137"/>
                    </a:srgbClr>
                  </a:outerShdw>
                </a:effectLst>
              </a:rPr>
              <a:t>Thomas Jefferson </a:t>
            </a:r>
            <a:r>
              <a:rPr lang="en-US" dirty="0" smtClean="0"/>
              <a:t>defeated John Adams, and the first every peaceful transfer of power in American History took place. He was inaugurated in 1801.</a:t>
            </a:r>
          </a:p>
          <a:p>
            <a:r>
              <a:rPr lang="en-US" i="1" u="sng" dirty="0" smtClean="0">
                <a:solidFill>
                  <a:schemeClr val="tx2">
                    <a:lumMod val="75000"/>
                  </a:schemeClr>
                </a:solidFill>
                <a:effectLst>
                  <a:outerShdw blurRad="38100" dist="38100" dir="2700000" algn="tl">
                    <a:srgbClr val="000000">
                      <a:alpha val="43137"/>
                    </a:srgbClr>
                  </a:outerShdw>
                </a:effectLst>
              </a:rPr>
              <a:t>The Election of 1800 was important because Americans had proven that a democratic system of government could work, and that the concept of a “loyal opposition” was possible.</a:t>
            </a:r>
            <a:endParaRPr lang="en-US" i="1" u="sng"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01958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Jefferson’s Presidency</a:t>
            </a:r>
            <a:endParaRPr lang="en-US" dirty="0"/>
          </a:p>
        </p:txBody>
      </p:sp>
      <p:sp>
        <p:nvSpPr>
          <p:cNvPr id="3" name="Content Placeholder 2"/>
          <p:cNvSpPr>
            <a:spLocks noGrp="1"/>
          </p:cNvSpPr>
          <p:nvPr>
            <p:ph sz="half" idx="1"/>
          </p:nvPr>
        </p:nvSpPr>
        <p:spPr/>
        <p:txBody>
          <a:bodyPr>
            <a:normAutofit fontScale="70000" lnSpcReduction="20000"/>
          </a:bodyPr>
          <a:lstStyle/>
          <a:p>
            <a:pPr marL="82296" indent="0">
              <a:buNone/>
            </a:pPr>
            <a:r>
              <a:rPr lang="en-US" dirty="0" smtClean="0"/>
              <a:t>During Jefferson’s Presidency, a number of important events took place. </a:t>
            </a:r>
          </a:p>
          <a:p>
            <a:r>
              <a:rPr lang="en-US" dirty="0" smtClean="0"/>
              <a:t>The </a:t>
            </a:r>
            <a:r>
              <a:rPr lang="en-US" i="1" u="sng" dirty="0" smtClean="0">
                <a:solidFill>
                  <a:schemeClr val="tx2">
                    <a:lumMod val="75000"/>
                  </a:schemeClr>
                </a:solidFill>
                <a:effectLst>
                  <a:outerShdw blurRad="38100" dist="38100" dir="2700000" algn="tl">
                    <a:srgbClr val="000000">
                      <a:alpha val="43137"/>
                    </a:srgbClr>
                  </a:outerShdw>
                </a:effectLst>
              </a:rPr>
              <a:t>Louisiana Territory </a:t>
            </a:r>
            <a:r>
              <a:rPr lang="en-US" dirty="0" smtClean="0"/>
              <a:t>was purchased and explored by the </a:t>
            </a:r>
            <a:r>
              <a:rPr lang="en-US" i="1" u="sng" dirty="0" smtClean="0">
                <a:solidFill>
                  <a:schemeClr val="tx2">
                    <a:lumMod val="75000"/>
                  </a:schemeClr>
                </a:solidFill>
                <a:effectLst>
                  <a:outerShdw blurRad="38100" dist="38100" dir="2700000" algn="tl">
                    <a:srgbClr val="000000">
                      <a:alpha val="43137"/>
                    </a:srgbClr>
                  </a:outerShdw>
                </a:effectLst>
              </a:rPr>
              <a:t>Corps of Discovery</a:t>
            </a:r>
            <a:r>
              <a:rPr lang="en-US" dirty="0" smtClean="0"/>
              <a:t>. </a:t>
            </a:r>
          </a:p>
          <a:p>
            <a:r>
              <a:rPr lang="en-US" dirty="0" smtClean="0"/>
              <a:t>The Supreme Court decided the case of </a:t>
            </a:r>
            <a:r>
              <a:rPr lang="en-US" i="1" u="sng" dirty="0" smtClean="0">
                <a:solidFill>
                  <a:schemeClr val="tx2">
                    <a:lumMod val="75000"/>
                  </a:schemeClr>
                </a:solidFill>
                <a:effectLst>
                  <a:outerShdw blurRad="38100" dist="38100" dir="2700000" algn="tl">
                    <a:srgbClr val="000000">
                      <a:alpha val="43137"/>
                    </a:srgbClr>
                  </a:outerShdw>
                </a:effectLst>
              </a:rPr>
              <a:t>Marbury V. Madison</a:t>
            </a:r>
            <a:r>
              <a:rPr lang="en-US" dirty="0" smtClean="0"/>
              <a:t>, asserting the right of judicial review.  </a:t>
            </a:r>
          </a:p>
          <a:p>
            <a:r>
              <a:rPr lang="en-US" dirty="0" smtClean="0"/>
              <a:t>Several incidents which would lead to the War of 1812 took place, involving the impressment of American soldiers and the harassment of American trade vessels by the British.</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447800"/>
            <a:ext cx="3657600" cy="4646950"/>
          </a:xfrm>
        </p:spPr>
      </p:pic>
    </p:spTree>
    <p:extLst>
      <p:ext uri="{BB962C8B-B14F-4D97-AF65-F5344CB8AC3E}">
        <p14:creationId xmlns:p14="http://schemas.microsoft.com/office/powerpoint/2010/main" val="40203098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of 1812</a:t>
            </a:r>
            <a:endParaRPr lang="en-US" dirty="0"/>
          </a:p>
        </p:txBody>
      </p:sp>
      <p:sp>
        <p:nvSpPr>
          <p:cNvPr id="3" name="Content Placeholder 2"/>
          <p:cNvSpPr>
            <a:spLocks noGrp="1"/>
          </p:cNvSpPr>
          <p:nvPr>
            <p:ph sz="half" idx="1"/>
          </p:nvPr>
        </p:nvSpPr>
        <p:spPr>
          <a:xfrm>
            <a:off x="990600" y="1524000"/>
            <a:ext cx="4102608" cy="5334000"/>
          </a:xfrm>
        </p:spPr>
        <p:txBody>
          <a:bodyPr>
            <a:normAutofit fontScale="77500" lnSpcReduction="20000"/>
          </a:bodyPr>
          <a:lstStyle/>
          <a:p>
            <a:pPr>
              <a:buFont typeface="Arial" panose="020B0604020202020204" pitchFamily="34" charset="0"/>
              <a:buChar char="•"/>
            </a:pPr>
            <a:r>
              <a:rPr lang="en-US" i="1" u="sng" dirty="0" smtClean="0">
                <a:solidFill>
                  <a:schemeClr val="tx2">
                    <a:lumMod val="75000"/>
                  </a:schemeClr>
                </a:solidFill>
                <a:effectLst>
                  <a:outerShdw blurRad="38100" dist="38100" dir="2700000" algn="tl">
                    <a:srgbClr val="000000">
                      <a:alpha val="43137"/>
                    </a:srgbClr>
                  </a:outerShdw>
                </a:effectLst>
              </a:rPr>
              <a:t>James Madison </a:t>
            </a:r>
            <a:r>
              <a:rPr lang="en-US" dirty="0" smtClean="0"/>
              <a:t>was the President during the War of 1812.</a:t>
            </a:r>
          </a:p>
          <a:p>
            <a:pPr>
              <a:buFont typeface="Arial" panose="020B0604020202020204" pitchFamily="34" charset="0"/>
              <a:buChar char="•"/>
            </a:pPr>
            <a:r>
              <a:rPr lang="en-US" dirty="0" smtClean="0"/>
              <a:t>The War of 1812 was caused by British interference with American shipping and trade.  </a:t>
            </a:r>
            <a:r>
              <a:rPr lang="en-US" i="1" u="sng" dirty="0" smtClean="0">
                <a:solidFill>
                  <a:schemeClr val="tx2">
                    <a:lumMod val="75000"/>
                  </a:schemeClr>
                </a:solidFill>
              </a:rPr>
              <a:t>The English impressed (kidnapped) our sailors and stole our cargo</a:t>
            </a:r>
            <a:r>
              <a:rPr lang="en-US" dirty="0" smtClean="0"/>
              <a:t>.</a:t>
            </a:r>
          </a:p>
          <a:p>
            <a:pPr>
              <a:buFont typeface="Arial" panose="020B0604020202020204" pitchFamily="34" charset="0"/>
              <a:buChar char="•"/>
            </a:pPr>
            <a:r>
              <a:rPr lang="en-US" dirty="0" smtClean="0"/>
              <a:t>The British also occupied western forts, and encouraged Indians to attack Americans on the frontier. </a:t>
            </a:r>
          </a:p>
          <a:p>
            <a:pPr>
              <a:buFont typeface="Arial" panose="020B0604020202020204" pitchFamily="34" charset="0"/>
              <a:buChar char="•"/>
            </a:pPr>
            <a:r>
              <a:rPr lang="en-US" dirty="0" smtClean="0"/>
              <a:t>Western </a:t>
            </a:r>
            <a:r>
              <a:rPr lang="en-US" i="1" u="sng" dirty="0" smtClean="0">
                <a:solidFill>
                  <a:schemeClr val="tx2">
                    <a:lumMod val="75000"/>
                  </a:schemeClr>
                </a:solidFill>
                <a:effectLst>
                  <a:outerShdw blurRad="38100" dist="38100" dir="2700000" algn="tl">
                    <a:srgbClr val="000000">
                      <a:alpha val="43137"/>
                    </a:srgbClr>
                  </a:outerShdw>
                </a:effectLst>
              </a:rPr>
              <a:t>“War Hawks” </a:t>
            </a:r>
            <a:r>
              <a:rPr lang="en-US" dirty="0" smtClean="0"/>
              <a:t>favored the War of 1812 with England; New Englanders tended to oppose the War of 1812.</a:t>
            </a:r>
          </a:p>
          <a:p>
            <a:pPr marL="82296" indent="0">
              <a:buNone/>
            </a:pPr>
            <a:endParaRPr lang="en-US" dirty="0" smtClean="0"/>
          </a:p>
          <a:p>
            <a:pPr marL="82296"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219200"/>
            <a:ext cx="3657600" cy="2961084"/>
          </a:xfrm>
        </p:spPr>
      </p:pic>
      <p:sp>
        <p:nvSpPr>
          <p:cNvPr id="6" name="Rounded Rectangle 5"/>
          <p:cNvSpPr/>
          <p:nvPr/>
        </p:nvSpPr>
        <p:spPr>
          <a:xfrm>
            <a:off x="5181600" y="4114800"/>
            <a:ext cx="3733800" cy="2590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In general, Democratic-Republicans favored the War of 1812.  Federalists, who favored both England and commerce, would have preferred to negotiate a treaty with the British.  This would hurt the Federalist Party by the end of the war.</a:t>
            </a:r>
            <a:endParaRPr lang="en-US" dirty="0"/>
          </a:p>
        </p:txBody>
      </p:sp>
    </p:spTree>
    <p:extLst>
      <p:ext uri="{BB962C8B-B14F-4D97-AF65-F5344CB8AC3E}">
        <p14:creationId xmlns:p14="http://schemas.microsoft.com/office/powerpoint/2010/main" val="38937512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Federalist Opposition to the War of 1812 – The Hartford Convention</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In 1814, New England Federalists met in Hartford, Connecticut to voice their opposition to the War of 1812.  The men at the </a:t>
            </a:r>
            <a:r>
              <a:rPr lang="en-US" u="sng" dirty="0" smtClean="0">
                <a:solidFill>
                  <a:schemeClr val="tx2">
                    <a:lumMod val="75000"/>
                  </a:schemeClr>
                </a:solidFill>
                <a:effectLst>
                  <a:outerShdw blurRad="38100" dist="38100" dir="2700000" algn="tl">
                    <a:srgbClr val="000000">
                      <a:alpha val="43137"/>
                    </a:srgbClr>
                  </a:outerShdw>
                </a:effectLst>
              </a:rPr>
              <a:t>Hartford Convention </a:t>
            </a:r>
            <a:r>
              <a:rPr lang="en-US" dirty="0" smtClean="0"/>
              <a:t>even considered the possibility of secession in order to end the war in New England.  When Americans won the war and gained a huge victory at New Orleans in quick succession, the Harford Convention – and the Federalist Party – appeared to be treasonous.  The political party never recovered.</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02602" y="1524000"/>
            <a:ext cx="2834596" cy="3912265"/>
          </a:xfrm>
        </p:spPr>
      </p:pic>
      <p:sp>
        <p:nvSpPr>
          <p:cNvPr id="8" name="Rounded Rectangle 7"/>
          <p:cNvSpPr/>
          <p:nvPr/>
        </p:nvSpPr>
        <p:spPr>
          <a:xfrm>
            <a:off x="4953000" y="4648200"/>
            <a:ext cx="3733800" cy="2057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400" dirty="0" smtClean="0"/>
              <a:t>The Federalist Party died out rather rapidly after the Hartford Convention, since they appeared to be a little too pro King George IV.  Alexander Hamilton’s murder in 1804 at the hands of Aaron Burr had hurt the progress of the party anyhow.  By 1815, they were a regional party with little influence outside of New England.  </a:t>
            </a:r>
            <a:endParaRPr lang="en-US" sz="1400" dirty="0"/>
          </a:p>
        </p:txBody>
      </p:sp>
    </p:spTree>
    <p:extLst>
      <p:ext uri="{BB962C8B-B14F-4D97-AF65-F5344CB8AC3E}">
        <p14:creationId xmlns:p14="http://schemas.microsoft.com/office/powerpoint/2010/main" val="39355118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0782"/>
            <a:ext cx="7498080" cy="1143000"/>
          </a:xfrm>
        </p:spPr>
        <p:txBody>
          <a:bodyPr/>
          <a:lstStyle/>
          <a:p>
            <a:r>
              <a:rPr lang="en-US" dirty="0" smtClean="0"/>
              <a:t>Victory in the War of 1812</a:t>
            </a:r>
            <a:endParaRPr lang="en-US" dirty="0"/>
          </a:p>
        </p:txBody>
      </p:sp>
      <p:sp>
        <p:nvSpPr>
          <p:cNvPr id="3" name="Content Placeholder 2"/>
          <p:cNvSpPr>
            <a:spLocks noGrp="1"/>
          </p:cNvSpPr>
          <p:nvPr>
            <p:ph sz="half" idx="1"/>
          </p:nvPr>
        </p:nvSpPr>
        <p:spPr>
          <a:xfrm>
            <a:off x="1066800" y="1143000"/>
            <a:ext cx="4038600" cy="5562600"/>
          </a:xfrm>
        </p:spPr>
        <p:txBody>
          <a:bodyPr>
            <a:normAutofit fontScale="77500" lnSpcReduction="20000"/>
          </a:bodyPr>
          <a:lstStyle/>
          <a:p>
            <a:r>
              <a:rPr lang="en-US" dirty="0" smtClean="0"/>
              <a:t>The United States of America gained greater respect as a world power due to our “victory” over the British in the War of 1812. </a:t>
            </a:r>
          </a:p>
          <a:p>
            <a:endParaRPr lang="en-US" dirty="0" smtClean="0"/>
          </a:p>
          <a:p>
            <a:r>
              <a:rPr lang="en-US" dirty="0" smtClean="0"/>
              <a:t>The Federalist Party died out rapidly after the war, because they attempted to undermine the efforts of the nation with the Hartford Convention.</a:t>
            </a:r>
          </a:p>
          <a:p>
            <a:endParaRPr lang="en-US" dirty="0"/>
          </a:p>
          <a:p>
            <a:r>
              <a:rPr lang="en-US" dirty="0" smtClean="0"/>
              <a:t>Andrew Jackson became a hero during the War of 1812, and his influence on American politics would be very important!</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295400"/>
            <a:ext cx="3657600" cy="3703898"/>
          </a:xfrm>
        </p:spPr>
      </p:pic>
      <p:sp>
        <p:nvSpPr>
          <p:cNvPr id="6" name="Rounded Rectangle 5"/>
          <p:cNvSpPr/>
          <p:nvPr/>
        </p:nvSpPr>
        <p:spPr>
          <a:xfrm>
            <a:off x="4994564" y="5015343"/>
            <a:ext cx="4114800" cy="169025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Federalist Party died out due to its opposition to the War of 1812;  meanwhile,  Andrew Jackson became a hero of the Democratic Party through his military record during the conflict. </a:t>
            </a:r>
            <a:endParaRPr lang="en-US" dirty="0"/>
          </a:p>
        </p:txBody>
      </p:sp>
    </p:spTree>
    <p:extLst>
      <p:ext uri="{BB962C8B-B14F-4D97-AF65-F5344CB8AC3E}">
        <p14:creationId xmlns:p14="http://schemas.microsoft.com/office/powerpoint/2010/main" val="37927402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201</TotalTime>
  <Words>1524</Words>
  <Application>Microsoft Office PowerPoint</Application>
  <PresentationFormat>On-screen Show (4:3)</PresentationFormat>
  <Paragraphs>63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Solstice</vt:lpstr>
      <vt:lpstr>Political Parties Emerge and Change, 1796 - 1850</vt:lpstr>
      <vt:lpstr>Dissenters to George Washington’s        and John Adams’ Administrations</vt:lpstr>
      <vt:lpstr>The Federalist Party</vt:lpstr>
      <vt:lpstr>The Democratic-Republicans</vt:lpstr>
      <vt:lpstr>The Election of 1800</vt:lpstr>
      <vt:lpstr>Jefferson’s Presidency</vt:lpstr>
      <vt:lpstr>The War of 1812</vt:lpstr>
      <vt:lpstr>Federalist Opposition to the War of 1812 – The Hartford Convention</vt:lpstr>
      <vt:lpstr>Victory in the War of 1812</vt:lpstr>
      <vt:lpstr>Andrew Jackson </vt:lpstr>
      <vt:lpstr>Jacksonian Democracy and the Rise of the Common Man in Democracy</vt:lpstr>
      <vt:lpstr>The “Common” Man VS. The “Elite”</vt:lpstr>
      <vt:lpstr>The Cherokee Removal and the Trail of Tears</vt:lpstr>
      <vt:lpstr>The Whig Opposition</vt:lpstr>
      <vt:lpstr>The Woman’s Movement</vt:lpstr>
      <vt:lpstr>The Seneca Falls Convention of 1848</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Parties Emerge and Change, 1796 - 1850</dc:title>
  <dc:creator>Adam</dc:creator>
  <cp:lastModifiedBy>Adam Henry</cp:lastModifiedBy>
  <cp:revision>15</cp:revision>
  <dcterms:created xsi:type="dcterms:W3CDTF">2014-03-03T20:11:03Z</dcterms:created>
  <dcterms:modified xsi:type="dcterms:W3CDTF">2014-05-01T16:50:56Z</dcterms:modified>
</cp:coreProperties>
</file>